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9"/>
  </p:notesMasterIdLst>
  <p:handoutMasterIdLst>
    <p:handoutMasterId r:id="rId40"/>
  </p:handoutMasterIdLst>
  <p:sldIdLst>
    <p:sldId id="259" r:id="rId2"/>
    <p:sldId id="287" r:id="rId3"/>
    <p:sldId id="285" r:id="rId4"/>
    <p:sldId id="288" r:id="rId5"/>
    <p:sldId id="290" r:id="rId6"/>
    <p:sldId id="291" r:id="rId7"/>
    <p:sldId id="289" r:id="rId8"/>
    <p:sldId id="286" r:id="rId9"/>
    <p:sldId id="293" r:id="rId10"/>
    <p:sldId id="294" r:id="rId11"/>
    <p:sldId id="295" r:id="rId12"/>
    <p:sldId id="292" r:id="rId13"/>
    <p:sldId id="260" r:id="rId14"/>
    <p:sldId id="261" r:id="rId15"/>
    <p:sldId id="262" r:id="rId16"/>
    <p:sldId id="263" r:id="rId17"/>
    <p:sldId id="264" r:id="rId18"/>
    <p:sldId id="265" r:id="rId19"/>
    <p:sldId id="266" r:id="rId20"/>
    <p:sldId id="283" r:id="rId21"/>
    <p:sldId id="267" r:id="rId22"/>
    <p:sldId id="268" r:id="rId23"/>
    <p:sldId id="269" r:id="rId24"/>
    <p:sldId id="270" r:id="rId25"/>
    <p:sldId id="271" r:id="rId26"/>
    <p:sldId id="272" r:id="rId27"/>
    <p:sldId id="284" r:id="rId28"/>
    <p:sldId id="273" r:id="rId29"/>
    <p:sldId id="274" r:id="rId30"/>
    <p:sldId id="275" r:id="rId31"/>
    <p:sldId id="276" r:id="rId32"/>
    <p:sldId id="277" r:id="rId33"/>
    <p:sldId id="278" r:id="rId34"/>
    <p:sldId id="279" r:id="rId35"/>
    <p:sldId id="280" r:id="rId36"/>
    <p:sldId id="281" r:id="rId37"/>
    <p:sldId id="28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1498" y="8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2020/12/30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单击此处编辑母版副标题样式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3BA8E87-B1B9-4724-B58A-324CDBD72631}"/>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3" name="灯片编号占位符 5">
            <a:extLst>
              <a:ext uri="{FF2B5EF4-FFF2-40B4-BE49-F238E27FC236}">
                <a16:creationId xmlns:a16="http://schemas.microsoft.com/office/drawing/2014/main" id="{42C0CF85-AE0B-4D75-8F38-D200C7E0DCDB}"/>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294235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5DA815-3D8B-4596-A99A-B64BA23ADA8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25" name="灯片编号占位符 5">
            <a:extLst>
              <a:ext uri="{FF2B5EF4-FFF2-40B4-BE49-F238E27FC236}">
                <a16:creationId xmlns:a16="http://schemas.microsoft.com/office/drawing/2014/main" id="{54F9E33D-5E06-495F-A8BA-3C122A8E1865}"/>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双行">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01936802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平行双行-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灯片编号占位符 5">
            <a:extLst>
              <a:ext uri="{FF2B5EF4-FFF2-40B4-BE49-F238E27FC236}">
                <a16:creationId xmlns:a16="http://schemas.microsoft.com/office/drawing/2014/main" id="{4DDEBEDE-B6CD-43FF-93BD-AFFE33D7E988}"/>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7" name="文本框 6">
            <a:extLst>
              <a:ext uri="{FF2B5EF4-FFF2-40B4-BE49-F238E27FC236}">
                <a16:creationId xmlns:a16="http://schemas.microsoft.com/office/drawing/2014/main" id="{0903E3F0-26F2-47C4-8FC3-D0564B444DC0}"/>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10008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20"/>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3"/>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20"/>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3"/>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19" r:id="rId4"/>
    <p:sldLayoutId id="2147483820"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11.xml"/><Relationship Id="rId6" Type="http://schemas.openxmlformats.org/officeDocument/2006/relationships/image" Target="../media/image20.emf"/><Relationship Id="rId5" Type="http://schemas.openxmlformats.org/officeDocument/2006/relationships/image" Target="../media/image19.jp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An Introduction to Substrate</a:t>
            </a:r>
            <a:br>
              <a:rPr lang="en-US" altLang="zh-CN" dirty="0"/>
            </a:br>
            <a:r>
              <a:rPr lang="en-US" altLang="zh-CN" sz="2000" dirty="0"/>
              <a:t>From </a:t>
            </a:r>
            <a:r>
              <a:rPr lang="en-US" altLang="zh-CN" sz="2000" dirty="0" err="1"/>
              <a:t>Polkadot</a:t>
            </a:r>
            <a:r>
              <a:rPr lang="en-US" altLang="zh-CN" sz="2000" dirty="0"/>
              <a:t> to Substrate</a:t>
            </a:r>
            <a:endParaRPr lang="zh-CN" altLang="en-US" sz="2000" dirty="0"/>
          </a:p>
        </p:txBody>
      </p:sp>
      <p:sp>
        <p:nvSpPr>
          <p:cNvPr id="5" name="副标题 4"/>
          <p:cNvSpPr>
            <a:spLocks noGrp="1"/>
          </p:cNvSpPr>
          <p:nvPr>
            <p:ph type="subTitle" idx="1"/>
          </p:nvPr>
        </p:nvSpPr>
        <p:spPr/>
        <p:txBody>
          <a:bodyPr/>
          <a:lstStyle/>
          <a:p>
            <a:endParaRPr lang="zh-CN" altLang="en-US" dirty="0"/>
          </a:p>
        </p:txBody>
      </p:sp>
      <p:sp>
        <p:nvSpPr>
          <p:cNvPr id="6" name="文本占位符 5"/>
          <p:cNvSpPr>
            <a:spLocks noGrp="1"/>
          </p:cNvSpPr>
          <p:nvPr>
            <p:ph type="body" sz="quarter" idx="10"/>
          </p:nvPr>
        </p:nvSpPr>
        <p:spPr/>
        <p:txBody>
          <a:bodyPr/>
          <a:lstStyle/>
          <a:p>
            <a:r>
              <a:rPr lang="en-US" altLang="zh-CN" dirty="0"/>
              <a:t>December 2020</a:t>
            </a:r>
            <a:endParaRPr lang="zh-CN" altLang="en-US" dirty="0"/>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F82911-8526-4CBA-B04A-3DEB4A2B4957}"/>
              </a:ext>
            </a:extLst>
          </p:cNvPr>
          <p:cNvSpPr>
            <a:spLocks noGrp="1"/>
          </p:cNvSpPr>
          <p:nvPr>
            <p:ph sz="quarter" idx="10"/>
          </p:nvPr>
        </p:nvSpPr>
        <p:spPr/>
        <p:txBody>
          <a:bodyPr/>
          <a:lstStyle/>
          <a:p>
            <a:r>
              <a:rPr lang="en-US" altLang="zh-CN" dirty="0"/>
              <a:t>Transaction queue sorts transactions into two groups:</a:t>
            </a:r>
          </a:p>
          <a:p>
            <a:pPr lvl="1"/>
            <a:r>
              <a:rPr lang="en-US" altLang="zh-CN" dirty="0"/>
              <a:t>Ready Queue</a:t>
            </a:r>
          </a:p>
          <a:p>
            <a:pPr lvl="2"/>
            <a:r>
              <a:rPr lang="en-US" altLang="zh-CN" dirty="0"/>
              <a:t>transactions that can be included in a new pending block.</a:t>
            </a:r>
          </a:p>
          <a:p>
            <a:pPr lvl="2"/>
            <a:r>
              <a:rPr lang="en-US" altLang="zh-CN" dirty="0"/>
              <a:t>Transactions must follow the exact order in the queue.</a:t>
            </a:r>
          </a:p>
          <a:p>
            <a:pPr lvl="1"/>
            <a:r>
              <a:rPr lang="en-US" altLang="zh-CN" dirty="0"/>
              <a:t>Future Queue</a:t>
            </a:r>
          </a:p>
          <a:p>
            <a:pPr lvl="2"/>
            <a:r>
              <a:rPr lang="en-US" altLang="zh-CN" dirty="0"/>
              <a:t>Transactions that may become valid in the future</a:t>
            </a:r>
          </a:p>
          <a:p>
            <a:pPr lvl="2"/>
            <a:r>
              <a:rPr lang="en-US" altLang="zh-CN" dirty="0"/>
              <a:t>If the transaction’s nonce is too high, it will wait until preceding transactions are included in the chain,</a:t>
            </a:r>
          </a:p>
          <a:p>
            <a:pPr lvl="1"/>
            <a:endParaRPr lang="zh-CN" altLang="en-US" dirty="0"/>
          </a:p>
        </p:txBody>
      </p:sp>
      <p:sp>
        <p:nvSpPr>
          <p:cNvPr id="3" name="标题 2">
            <a:extLst>
              <a:ext uri="{FF2B5EF4-FFF2-40B4-BE49-F238E27FC236}">
                <a16:creationId xmlns:a16="http://schemas.microsoft.com/office/drawing/2014/main" id="{A2224F56-F47D-4198-B367-40415C4DDB4C}"/>
              </a:ext>
            </a:extLst>
          </p:cNvPr>
          <p:cNvSpPr>
            <a:spLocks noGrp="1"/>
          </p:cNvSpPr>
          <p:nvPr>
            <p:ph type="title"/>
          </p:nvPr>
        </p:nvSpPr>
        <p:spPr/>
        <p:txBody>
          <a:bodyPr/>
          <a:lstStyle/>
          <a:p>
            <a:r>
              <a:rPr lang="en-US" altLang="zh-CN" dirty="0"/>
              <a:t>Transaction Pool</a:t>
            </a:r>
            <a:endParaRPr lang="zh-CN" altLang="en-US" dirty="0"/>
          </a:p>
        </p:txBody>
      </p:sp>
    </p:spTree>
    <p:extLst>
      <p:ext uri="{BB962C8B-B14F-4D97-AF65-F5344CB8AC3E}">
        <p14:creationId xmlns:p14="http://schemas.microsoft.com/office/powerpoint/2010/main" val="3900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0A62F2-0A3F-489E-9F36-A805BA7E21A0}"/>
              </a:ext>
            </a:extLst>
          </p:cNvPr>
          <p:cNvSpPr>
            <a:spLocks noGrp="1"/>
          </p:cNvSpPr>
          <p:nvPr>
            <p:ph sz="quarter" idx="10"/>
          </p:nvPr>
        </p:nvSpPr>
        <p:spPr/>
        <p:txBody>
          <a:bodyPr/>
          <a:lstStyle/>
          <a:p>
            <a:endParaRPr lang="zh-CN" altLang="en-US" dirty="0"/>
          </a:p>
        </p:txBody>
      </p:sp>
      <p:sp>
        <p:nvSpPr>
          <p:cNvPr id="3" name="标题 2">
            <a:extLst>
              <a:ext uri="{FF2B5EF4-FFF2-40B4-BE49-F238E27FC236}">
                <a16:creationId xmlns:a16="http://schemas.microsoft.com/office/drawing/2014/main" id="{FFC11137-ABD1-4517-9813-12CB6DBA25D3}"/>
              </a:ext>
            </a:extLst>
          </p:cNvPr>
          <p:cNvSpPr>
            <a:spLocks noGrp="1"/>
          </p:cNvSpPr>
          <p:nvPr>
            <p:ph type="title"/>
          </p:nvPr>
        </p:nvSpPr>
        <p:spPr/>
        <p:txBody>
          <a:bodyPr/>
          <a:lstStyle/>
          <a:p>
            <a:r>
              <a:rPr lang="en-US" altLang="zh-CN" dirty="0"/>
              <a:t>Transaction Lifecycle</a:t>
            </a:r>
            <a:endParaRPr lang="zh-CN" altLang="en-US" dirty="0"/>
          </a:p>
        </p:txBody>
      </p:sp>
    </p:spTree>
    <p:extLst>
      <p:ext uri="{BB962C8B-B14F-4D97-AF65-F5344CB8AC3E}">
        <p14:creationId xmlns:p14="http://schemas.microsoft.com/office/powerpoint/2010/main" val="68969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Transaction Pool</a:t>
            </a:r>
            <a:endParaRPr lang="zh-CN" altLang="en-US" dirty="0"/>
          </a:p>
        </p:txBody>
      </p:sp>
      <p:sp>
        <p:nvSpPr>
          <p:cNvPr id="6" name="内容占位符 5">
            <a:extLst>
              <a:ext uri="{FF2B5EF4-FFF2-40B4-BE49-F238E27FC236}">
                <a16:creationId xmlns:a16="http://schemas.microsoft.com/office/drawing/2014/main" id="{414AF63C-161E-47A3-BDA8-69B03B21B513}"/>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63402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无页码版式</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有页码版式</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图形与配色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图片处理及排版</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lstStyle/>
          <a:p>
            <a:pPr>
              <a:lnSpc>
                <a:spcPct val="150000"/>
              </a:lnSpc>
            </a:pPr>
            <a:r>
              <a:rPr lang="zh-CN" altLang="en-US" dirty="0"/>
              <a:t>点击开始</a:t>
            </a:r>
            <a:r>
              <a:rPr lang="en-US" altLang="zh-CN" dirty="0"/>
              <a:t>-</a:t>
            </a:r>
            <a:r>
              <a:rPr lang="zh-CN" altLang="en-US" dirty="0"/>
              <a:t>新增幻灯片的下拉按钮可以看到本</a:t>
            </a:r>
            <a:r>
              <a:rPr lang="en-US" altLang="zh-CN" dirty="0"/>
              <a:t>PPT</a:t>
            </a:r>
            <a:r>
              <a:rPr lang="zh-CN" altLang="en-US" dirty="0"/>
              <a:t>所包含的版式。</a:t>
            </a:r>
            <a:endParaRPr lang="en-US" altLang="zh-CN" dirty="0"/>
          </a:p>
          <a:p>
            <a:pPr>
              <a:lnSpc>
                <a:spcPct val="150000"/>
              </a:lnSpc>
            </a:pPr>
            <a:r>
              <a:rPr lang="zh-CN" altLang="en-US" dirty="0"/>
              <a:t>版式分为有页码版和没有页码版，供使用者选择。其中有页码的版式会自动添加页码。</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5" name="图片 4"/>
          <p:cNvPicPr>
            <a:picLocks noChangeAspect="1"/>
          </p:cNvPicPr>
          <p:nvPr/>
        </p:nvPicPr>
        <p:blipFill rotWithShape="1">
          <a:blip r:embed="rId2"/>
          <a:srcRect l="6347" t="6852" r="68334" b="13318"/>
          <a:stretch/>
        </p:blipFill>
        <p:spPr>
          <a:xfrm>
            <a:off x="6446886" y="1762704"/>
            <a:ext cx="2419301" cy="4767445"/>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25666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9527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3" name="标题 2"/>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5366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62410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4C15C-67A3-47CE-A501-2ADE1AD7CF2B}"/>
              </a:ext>
            </a:extLst>
          </p:cNvPr>
          <p:cNvSpPr>
            <a:spLocks noGrp="1"/>
          </p:cNvSpPr>
          <p:nvPr>
            <p:ph sz="quarter" idx="10"/>
          </p:nvPr>
        </p:nvSpPr>
        <p:spPr/>
        <p:txBody>
          <a:bodyPr/>
          <a:lstStyle/>
          <a:p>
            <a:r>
              <a:rPr lang="en-US" altLang="zh-CN" dirty="0"/>
              <a:t>Blockchain nodes need:</a:t>
            </a:r>
          </a:p>
          <a:p>
            <a:pPr lvl="1"/>
            <a:r>
              <a:rPr lang="en-US" altLang="zh-CN" dirty="0"/>
              <a:t>Database</a:t>
            </a:r>
          </a:p>
          <a:p>
            <a:pPr lvl="1"/>
            <a:r>
              <a:rPr lang="en-US" altLang="zh-CN" dirty="0"/>
              <a:t>P2P network</a:t>
            </a:r>
          </a:p>
          <a:p>
            <a:pPr lvl="1"/>
            <a:r>
              <a:rPr lang="en-US" altLang="zh-CN" dirty="0"/>
              <a:t>Block Authoring</a:t>
            </a:r>
          </a:p>
          <a:p>
            <a:pPr lvl="1"/>
            <a:r>
              <a:rPr lang="en-US" altLang="zh-CN" dirty="0"/>
              <a:t>Fork Choice Rule</a:t>
            </a:r>
          </a:p>
          <a:p>
            <a:pPr lvl="1"/>
            <a:r>
              <a:rPr lang="en-US" altLang="zh-CN" dirty="0"/>
              <a:t>Transaction Handling</a:t>
            </a:r>
          </a:p>
          <a:p>
            <a:pPr lvl="1"/>
            <a:r>
              <a:rPr lang="en-US" altLang="zh-CN" dirty="0"/>
              <a:t>State Transition Function</a:t>
            </a:r>
          </a:p>
          <a:p>
            <a:pPr lvl="2"/>
            <a:r>
              <a:rPr lang="en-US" altLang="zh-CN" dirty="0"/>
              <a:t>Runtime</a:t>
            </a:r>
          </a:p>
        </p:txBody>
      </p:sp>
      <p:sp>
        <p:nvSpPr>
          <p:cNvPr id="3" name="标题 2">
            <a:extLst>
              <a:ext uri="{FF2B5EF4-FFF2-40B4-BE49-F238E27FC236}">
                <a16:creationId xmlns:a16="http://schemas.microsoft.com/office/drawing/2014/main" id="{4A306385-548D-4154-A051-A1881185854B}"/>
              </a:ext>
            </a:extLst>
          </p:cNvPr>
          <p:cNvSpPr>
            <a:spLocks noGrp="1"/>
          </p:cNvSpPr>
          <p:nvPr>
            <p:ph type="title"/>
          </p:nvPr>
        </p:nvSpPr>
        <p:spPr/>
        <p:txBody>
          <a:bodyPr/>
          <a:lstStyle/>
          <a:p>
            <a:r>
              <a:rPr lang="en-US" altLang="zh-CN" dirty="0"/>
              <a:t>A quick review of blockchains</a:t>
            </a:r>
            <a:endParaRPr lang="zh-CN" altLang="en-US" dirty="0"/>
          </a:p>
        </p:txBody>
      </p:sp>
    </p:spTree>
    <p:extLst>
      <p:ext uri="{BB962C8B-B14F-4D97-AF65-F5344CB8AC3E}">
        <p14:creationId xmlns:p14="http://schemas.microsoft.com/office/powerpoint/2010/main" val="400320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使用场合较为严肃，不适合复杂图片出现的情况下。</a:t>
            </a:r>
            <a:endParaRPr lang="en-US" altLang="zh-CN" dirty="0"/>
          </a:p>
          <a:p>
            <a:r>
              <a:rPr lang="zh-CN" altLang="en-US" dirty="0"/>
              <a:t>如需使用，建议</a:t>
            </a:r>
            <a:r>
              <a:rPr lang="en-US" altLang="zh-CN" dirty="0"/>
              <a:t>PPT</a:t>
            </a:r>
            <a:r>
              <a:rPr lang="zh-CN" altLang="en-US" dirty="0"/>
              <a:t>所有内页均使用极简版式，可以达到更简洁清爽的效果。</a:t>
            </a:r>
          </a:p>
        </p:txBody>
      </p:sp>
      <p:sp>
        <p:nvSpPr>
          <p:cNvPr id="3" name="标题 2"/>
          <p:cNvSpPr>
            <a:spLocks noGrp="1"/>
          </p:cNvSpPr>
          <p:nvPr>
            <p:ph type="title"/>
          </p:nvPr>
        </p:nvSpPr>
        <p:spPr/>
        <p:txBody>
          <a:bodyPr/>
          <a:lstStyle/>
          <a:p>
            <a:r>
              <a:rPr lang="zh-CN" altLang="en-US" dirty="0"/>
              <a:t>极简版内页</a:t>
            </a:r>
          </a:p>
        </p:txBody>
      </p:sp>
    </p:spTree>
    <p:extLst>
      <p:ext uri="{BB962C8B-B14F-4D97-AF65-F5344CB8AC3E}">
        <p14:creationId xmlns:p14="http://schemas.microsoft.com/office/powerpoint/2010/main" val="130582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119608353"/>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094480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2014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473960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27</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28</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29</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21F60C-7DB3-4780-86DA-5E428C2A81DE}"/>
              </a:ext>
            </a:extLst>
          </p:cNvPr>
          <p:cNvSpPr>
            <a:spLocks noGrp="1"/>
          </p:cNvSpPr>
          <p:nvPr>
            <p:ph sz="quarter" idx="10"/>
          </p:nvPr>
        </p:nvSpPr>
        <p:spPr/>
        <p:txBody>
          <a:bodyPr/>
          <a:lstStyle/>
          <a:p>
            <a:r>
              <a:rPr lang="en-US" altLang="zh-CN" dirty="0"/>
              <a:t>What is Substrate?</a:t>
            </a:r>
          </a:p>
          <a:p>
            <a:pPr lvl="1"/>
            <a:r>
              <a:rPr lang="en-US" altLang="zh-CN" dirty="0"/>
              <a:t>Substrate is an </a:t>
            </a:r>
            <a:r>
              <a:rPr lang="en-US" altLang="zh-CN" b="1" dirty="0"/>
              <a:t>open source, modular, and extensible </a:t>
            </a:r>
            <a:r>
              <a:rPr lang="en-US" altLang="zh-CN" dirty="0"/>
              <a:t>framework for building blockchains.</a:t>
            </a:r>
          </a:p>
          <a:p>
            <a:r>
              <a:rPr lang="en-US" altLang="zh-CN" dirty="0"/>
              <a:t>Substrate is built using </a:t>
            </a:r>
            <a:r>
              <a:rPr lang="en-US" altLang="zh-CN" b="1" dirty="0"/>
              <a:t>Rust</a:t>
            </a:r>
            <a:r>
              <a:rPr lang="en-US" altLang="zh-CN" dirty="0"/>
              <a:t> and </a:t>
            </a:r>
            <a:r>
              <a:rPr lang="en-US" altLang="zh-CN" b="1" dirty="0" err="1"/>
              <a:t>Wasm</a:t>
            </a:r>
            <a:endParaRPr lang="en-US" altLang="zh-CN" b="1" dirty="0"/>
          </a:p>
          <a:p>
            <a:r>
              <a:rPr lang="en-US" altLang="zh-CN" dirty="0"/>
              <a:t>Substrate provides the core components of a blockchain:</a:t>
            </a:r>
          </a:p>
          <a:p>
            <a:pPr lvl="1"/>
            <a:r>
              <a:rPr lang="en-US" altLang="zh-CN" dirty="0"/>
              <a:t>Database Layer</a:t>
            </a:r>
          </a:p>
          <a:p>
            <a:pPr lvl="1"/>
            <a:r>
              <a:rPr lang="en-US" altLang="zh-CN" dirty="0"/>
              <a:t>Networking Layer</a:t>
            </a:r>
          </a:p>
          <a:p>
            <a:pPr lvl="1"/>
            <a:r>
              <a:rPr lang="en-US" altLang="zh-CN" dirty="0"/>
              <a:t>Transaction Queue</a:t>
            </a:r>
          </a:p>
          <a:p>
            <a:pPr lvl="1"/>
            <a:r>
              <a:rPr lang="en-US" altLang="zh-CN" dirty="0"/>
              <a:t>Consensus Engine</a:t>
            </a:r>
          </a:p>
          <a:p>
            <a:pPr lvl="1"/>
            <a:r>
              <a:rPr lang="en-US" altLang="zh-CN" dirty="0"/>
              <a:t>Framework for Runtime Development</a:t>
            </a:r>
          </a:p>
          <a:p>
            <a:pPr marL="0" indent="0">
              <a:buNone/>
            </a:pPr>
            <a:r>
              <a:rPr lang="en-US" altLang="zh-CN" b="1" dirty="0"/>
              <a:t>Each of Which can be customized and extended</a:t>
            </a:r>
            <a:endParaRPr lang="zh-CN" altLang="en-US" b="1" dirty="0"/>
          </a:p>
        </p:txBody>
      </p:sp>
      <p:sp>
        <p:nvSpPr>
          <p:cNvPr id="3" name="标题 2">
            <a:extLst>
              <a:ext uri="{FF2B5EF4-FFF2-40B4-BE49-F238E27FC236}">
                <a16:creationId xmlns:a16="http://schemas.microsoft.com/office/drawing/2014/main" id="{9919C416-2FF9-4F50-B809-2714FDD23208}"/>
              </a:ext>
            </a:extLst>
          </p:cNvPr>
          <p:cNvSpPr>
            <a:spLocks noGrp="1"/>
          </p:cNvSpPr>
          <p:nvPr>
            <p:ph type="title"/>
          </p:nvPr>
        </p:nvSpPr>
        <p:spPr/>
        <p:txBody>
          <a:bodyPr/>
          <a:lstStyle/>
          <a:p>
            <a:r>
              <a:rPr lang="en-US" altLang="zh-CN" dirty="0"/>
              <a:t>Substrate</a:t>
            </a:r>
            <a:endParaRPr lang="zh-CN" altLang="en-US" dirty="0"/>
          </a:p>
        </p:txBody>
      </p:sp>
    </p:spTree>
    <p:extLst>
      <p:ext uri="{BB962C8B-B14F-4D97-AF65-F5344CB8AC3E}">
        <p14:creationId xmlns:p14="http://schemas.microsoft.com/office/powerpoint/2010/main" val="229617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30</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2909BC7-3B31-4DFB-A1C0-022E3544D6D2}"/>
              </a:ext>
            </a:extLst>
          </p:cNvPr>
          <p:cNvPicPr>
            <a:picLocks noGrp="1" noChangeAspect="1"/>
          </p:cNvPicPr>
          <p:nvPr>
            <p:ph sz="quarter" idx="10"/>
          </p:nvPr>
        </p:nvPicPr>
        <p:blipFill>
          <a:blip r:embed="rId2"/>
          <a:stretch>
            <a:fillRect/>
          </a:stretch>
        </p:blipFill>
        <p:spPr>
          <a:xfrm>
            <a:off x="1200105" y="1875411"/>
            <a:ext cx="6743789" cy="4374602"/>
          </a:xfrm>
          <a:prstGeom prst="rect">
            <a:avLst/>
          </a:prstGeom>
        </p:spPr>
      </p:pic>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Node</a:t>
            </a:r>
            <a:endParaRPr lang="zh-CN" altLang="en-US" dirty="0"/>
          </a:p>
        </p:txBody>
      </p:sp>
    </p:spTree>
    <p:extLst>
      <p:ext uri="{BB962C8B-B14F-4D97-AF65-F5344CB8AC3E}">
        <p14:creationId xmlns:p14="http://schemas.microsoft.com/office/powerpoint/2010/main" val="17691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pic>
        <p:nvPicPr>
          <p:cNvPr id="6" name="内容占位符 5">
            <a:extLst>
              <a:ext uri="{FF2B5EF4-FFF2-40B4-BE49-F238E27FC236}">
                <a16:creationId xmlns:a16="http://schemas.microsoft.com/office/drawing/2014/main" id="{9E31ED8B-F8C8-4A81-A796-832B0B271981}"/>
              </a:ext>
            </a:extLst>
          </p:cNvPr>
          <p:cNvPicPr>
            <a:picLocks noGrp="1" noChangeAspect="1"/>
          </p:cNvPicPr>
          <p:nvPr>
            <p:ph sz="quarter" idx="10"/>
          </p:nvPr>
        </p:nvPicPr>
        <p:blipFill>
          <a:blip r:embed="rId2"/>
          <a:stretch>
            <a:fillRect/>
          </a:stretch>
        </p:blipFill>
        <p:spPr>
          <a:xfrm>
            <a:off x="1520952" y="1685925"/>
            <a:ext cx="6317997" cy="4921250"/>
          </a:xfrm>
          <a:prstGeom prst="rect">
            <a:avLst/>
          </a:prstGeom>
        </p:spPr>
      </p:pic>
    </p:spTree>
    <p:extLst>
      <p:ext uri="{BB962C8B-B14F-4D97-AF65-F5344CB8AC3E}">
        <p14:creationId xmlns:p14="http://schemas.microsoft.com/office/powerpoint/2010/main" val="100527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Client</a:t>
            </a:r>
            <a:endParaRPr lang="zh-CN" altLang="en-US" dirty="0"/>
          </a:p>
        </p:txBody>
      </p:sp>
      <p:sp>
        <p:nvSpPr>
          <p:cNvPr id="4" name="内容占位符 3">
            <a:extLst>
              <a:ext uri="{FF2B5EF4-FFF2-40B4-BE49-F238E27FC236}">
                <a16:creationId xmlns:a16="http://schemas.microsoft.com/office/drawing/2014/main" id="{1E7188D0-AC21-42A1-B63D-E3A7B9C13B71}"/>
              </a:ext>
            </a:extLst>
          </p:cNvPr>
          <p:cNvSpPr>
            <a:spLocks noGrp="1"/>
          </p:cNvSpPr>
          <p:nvPr>
            <p:ph sz="quarter" idx="10"/>
          </p:nvPr>
        </p:nvSpPr>
        <p:spPr/>
        <p:txBody>
          <a:bodyPr/>
          <a:lstStyle/>
          <a:p>
            <a:r>
              <a:rPr lang="en-US" altLang="zh-CN" dirty="0"/>
              <a:t>The Substrate client is an application that run a substrate-based blockchain node.</a:t>
            </a:r>
          </a:p>
          <a:p>
            <a:pPr lvl="1"/>
            <a:r>
              <a:rPr lang="en-US" altLang="zh-CN" dirty="0"/>
              <a:t>Storage: persist the evolving state of the decentralized system(a blockchain).</a:t>
            </a:r>
          </a:p>
          <a:p>
            <a:pPr lvl="1"/>
            <a:r>
              <a:rPr lang="en-US" altLang="zh-CN" dirty="0"/>
              <a:t>Runtime: logic defines how blocks are processed(state transition logic).</a:t>
            </a:r>
          </a:p>
          <a:p>
            <a:pPr lvl="1"/>
            <a:r>
              <a:rPr lang="en-US" altLang="zh-CN" dirty="0"/>
              <a:t>Peer-to-peer network: communicated with other network participants.</a:t>
            </a:r>
          </a:p>
          <a:p>
            <a:pPr lvl="1"/>
            <a:r>
              <a:rPr lang="en-US" altLang="zh-CN" dirty="0"/>
              <a:t>Consensus: allow the participants to agree on the state of the blockchain.</a:t>
            </a:r>
          </a:p>
          <a:p>
            <a:pPr lvl="1"/>
            <a:r>
              <a:rPr lang="en-US" altLang="zh-CN" dirty="0"/>
              <a:t>RPC(remote procedure call): allow users to interact with the network.</a:t>
            </a:r>
          </a:p>
          <a:p>
            <a:pPr lvl="1"/>
            <a:r>
              <a:rPr lang="en-US" altLang="zh-CN" dirty="0"/>
              <a:t>Telemetry: metrics are exposed by way of an embedded Prometheus server</a:t>
            </a:r>
          </a:p>
          <a:p>
            <a:r>
              <a:rPr lang="en-US" altLang="zh-CN" dirty="0"/>
              <a:t>These are the several components included, but not all.</a:t>
            </a:r>
          </a:p>
        </p:txBody>
      </p:sp>
    </p:spTree>
    <p:extLst>
      <p:ext uri="{BB962C8B-B14F-4D97-AF65-F5344CB8AC3E}">
        <p14:creationId xmlns:p14="http://schemas.microsoft.com/office/powerpoint/2010/main" val="407828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ED91F7-996B-409C-B40F-4C5A58CFC9C1}"/>
              </a:ext>
            </a:extLst>
          </p:cNvPr>
          <p:cNvSpPr>
            <a:spLocks noGrp="1"/>
          </p:cNvSpPr>
          <p:nvPr>
            <p:ph sz="quarter" idx="10"/>
          </p:nvPr>
        </p:nvSpPr>
        <p:spPr/>
        <p:txBody>
          <a:bodyPr/>
          <a:lstStyle/>
          <a:p>
            <a:r>
              <a:rPr lang="en-US" altLang="zh-CN" dirty="0"/>
              <a:t>Consensus</a:t>
            </a:r>
          </a:p>
          <a:p>
            <a:pPr lvl="1"/>
            <a:r>
              <a:rPr lang="en-US" altLang="zh-CN" dirty="0"/>
              <a:t>Authoring</a:t>
            </a:r>
          </a:p>
          <a:p>
            <a:pPr lvl="2"/>
            <a:r>
              <a:rPr lang="en-US" altLang="zh-CN" dirty="0"/>
              <a:t>Who may author new block and when</a:t>
            </a:r>
          </a:p>
          <a:p>
            <a:pPr lvl="1"/>
            <a:r>
              <a:rPr lang="en-US" altLang="zh-CN" dirty="0"/>
              <a:t>Finality</a:t>
            </a:r>
          </a:p>
          <a:p>
            <a:pPr lvl="2"/>
            <a:r>
              <a:rPr lang="en-US" altLang="zh-CN" dirty="0"/>
              <a:t>When are blocks considered final</a:t>
            </a:r>
          </a:p>
          <a:p>
            <a:pPr lvl="2"/>
            <a:r>
              <a:rPr lang="en-US" altLang="zh-CN" dirty="0"/>
              <a:t>The fork choice rule</a:t>
            </a:r>
            <a:endParaRPr lang="zh-CN" altLang="en-US" dirty="0"/>
          </a:p>
        </p:txBody>
      </p:sp>
      <p:pic>
        <p:nvPicPr>
          <p:cNvPr id="5" name="内容占位符 4">
            <a:extLst>
              <a:ext uri="{FF2B5EF4-FFF2-40B4-BE49-F238E27FC236}">
                <a16:creationId xmlns:a16="http://schemas.microsoft.com/office/drawing/2014/main" id="{2C013DC5-BFF6-4BF2-9A38-A7FB817C22E0}"/>
              </a:ext>
            </a:extLst>
          </p:cNvPr>
          <p:cNvPicPr>
            <a:picLocks noGrp="1" noChangeAspect="1"/>
          </p:cNvPicPr>
          <p:nvPr>
            <p:ph sz="quarter" idx="11"/>
          </p:nvPr>
        </p:nvPicPr>
        <p:blipFill>
          <a:blip r:embed="rId2"/>
          <a:stretch>
            <a:fillRect/>
          </a:stretch>
        </p:blipFill>
        <p:spPr>
          <a:xfrm>
            <a:off x="4977670" y="1717675"/>
            <a:ext cx="3649536" cy="4826000"/>
          </a:xfrm>
          <a:prstGeom prst="rect">
            <a:avLst/>
          </a:prstGeom>
        </p:spPr>
      </p:pic>
      <p:sp>
        <p:nvSpPr>
          <p:cNvPr id="4" name="标题 3">
            <a:extLst>
              <a:ext uri="{FF2B5EF4-FFF2-40B4-BE49-F238E27FC236}">
                <a16:creationId xmlns:a16="http://schemas.microsoft.com/office/drawing/2014/main" id="{B0A9BE77-C8EB-45EF-8A54-B1C7A38B7DA4}"/>
              </a:ext>
            </a:extLst>
          </p:cNvPr>
          <p:cNvSpPr>
            <a:spLocks noGrp="1"/>
          </p:cNvSpPr>
          <p:nvPr>
            <p:ph type="title"/>
          </p:nvPr>
        </p:nvSpPr>
        <p:spPr/>
        <p:txBody>
          <a:bodyPr/>
          <a:lstStyle/>
          <a:p>
            <a:r>
              <a:rPr lang="en-US" altLang="zh-CN" dirty="0"/>
              <a:t>Substrate Consensus</a:t>
            </a:r>
            <a:endParaRPr lang="zh-CN" altLang="en-US" dirty="0"/>
          </a:p>
        </p:txBody>
      </p:sp>
    </p:spTree>
    <p:extLst>
      <p:ext uri="{BB962C8B-B14F-4D97-AF65-F5344CB8AC3E}">
        <p14:creationId xmlns:p14="http://schemas.microsoft.com/office/powerpoint/2010/main" val="240931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pic>
        <p:nvPicPr>
          <p:cNvPr id="5" name="内容占位符 4">
            <a:extLst>
              <a:ext uri="{FF2B5EF4-FFF2-40B4-BE49-F238E27FC236}">
                <a16:creationId xmlns:a16="http://schemas.microsoft.com/office/drawing/2014/main" id="{61B38330-954D-4991-A79F-292650EE14CC}"/>
              </a:ext>
            </a:extLst>
          </p:cNvPr>
          <p:cNvPicPr>
            <a:picLocks noGrp="1" noChangeAspect="1"/>
          </p:cNvPicPr>
          <p:nvPr>
            <p:ph sz="quarter" idx="11"/>
          </p:nvPr>
        </p:nvPicPr>
        <p:blipFill>
          <a:blip r:embed="rId2"/>
          <a:stretch>
            <a:fillRect/>
          </a:stretch>
        </p:blipFill>
        <p:spPr>
          <a:xfrm>
            <a:off x="4786313" y="1957282"/>
            <a:ext cx="4032250" cy="4346786"/>
          </a:xfrm>
          <a:prstGeom prst="rect">
            <a:avLst/>
          </a:prstGeom>
        </p:spPr>
      </p:pic>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The Substrate Runtime</a:t>
            </a:r>
            <a:endParaRPr lang="zh-CN" altLang="en-US" dirty="0"/>
          </a:p>
        </p:txBody>
      </p:sp>
    </p:spTree>
    <p:extLst>
      <p:ext uri="{BB962C8B-B14F-4D97-AF65-F5344CB8AC3E}">
        <p14:creationId xmlns:p14="http://schemas.microsoft.com/office/powerpoint/2010/main" val="333416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24AAF0-17A2-45DF-9699-CA208D8DEC3D}"/>
              </a:ext>
            </a:extLst>
          </p:cNvPr>
          <p:cNvSpPr>
            <a:spLocks noGrp="1"/>
          </p:cNvSpPr>
          <p:nvPr>
            <p:ph sz="quarter" idx="10"/>
          </p:nvPr>
        </p:nvSpPr>
        <p:spPr/>
        <p:txBody>
          <a:bodyPr/>
          <a:lstStyle/>
          <a:p>
            <a:r>
              <a:rPr lang="en-US" altLang="zh-CN" dirty="0"/>
              <a:t>The pool contains all transactions  </a:t>
            </a:r>
          </a:p>
          <a:p>
            <a:pPr lvl="1"/>
            <a:r>
              <a:rPr lang="en-US" altLang="zh-CN" dirty="0"/>
              <a:t>Signed and unsigned</a:t>
            </a:r>
          </a:p>
          <a:p>
            <a:pPr lvl="1"/>
            <a:r>
              <a:rPr lang="en-US" altLang="zh-CN" dirty="0"/>
              <a:t>Broadcasted to the network</a:t>
            </a:r>
          </a:p>
          <a:p>
            <a:pPr lvl="1"/>
            <a:r>
              <a:rPr lang="en-US" altLang="zh-CN" dirty="0"/>
              <a:t>Have been received and validated by the local node</a:t>
            </a:r>
          </a:p>
          <a:p>
            <a:r>
              <a:rPr lang="en-US" altLang="zh-CN" dirty="0"/>
              <a:t>Validity</a:t>
            </a:r>
          </a:p>
          <a:p>
            <a:pPr lvl="1"/>
            <a:r>
              <a:rPr lang="en-US" altLang="zh-CN" dirty="0"/>
              <a:t>Not hard-wired to the pool, but defined by the runtime.</a:t>
            </a:r>
          </a:p>
          <a:p>
            <a:pPr lvl="1"/>
            <a:r>
              <a:rPr lang="en-US" altLang="zh-CN" dirty="0"/>
              <a:t>Validity checks Transaction index/enough funds as fees/valid signature …</a:t>
            </a:r>
          </a:p>
          <a:p>
            <a:pPr lvl="1"/>
            <a:r>
              <a:rPr lang="en-US" altLang="zh-CN" dirty="0"/>
              <a:t>Regularly checks validity of existing transactions in the pool.</a:t>
            </a:r>
          </a:p>
          <a:p>
            <a:pPr marL="0" indent="0">
              <a:buNone/>
            </a:pPr>
            <a:endParaRPr lang="en-US" altLang="zh-CN" dirty="0"/>
          </a:p>
          <a:p>
            <a:pPr lvl="1"/>
            <a:endParaRPr lang="zh-CN" altLang="en-US" dirty="0"/>
          </a:p>
        </p:txBody>
      </p:sp>
      <p:sp>
        <p:nvSpPr>
          <p:cNvPr id="3" name="标题 2">
            <a:extLst>
              <a:ext uri="{FF2B5EF4-FFF2-40B4-BE49-F238E27FC236}">
                <a16:creationId xmlns:a16="http://schemas.microsoft.com/office/drawing/2014/main" id="{0CD42A31-CAD2-41DF-ACFE-4412DDF8790E}"/>
              </a:ext>
            </a:extLst>
          </p:cNvPr>
          <p:cNvSpPr>
            <a:spLocks noGrp="1"/>
          </p:cNvSpPr>
          <p:nvPr>
            <p:ph type="title"/>
          </p:nvPr>
        </p:nvSpPr>
        <p:spPr/>
        <p:txBody>
          <a:bodyPr/>
          <a:lstStyle/>
          <a:p>
            <a:r>
              <a:rPr lang="en-US" altLang="zh-CN" dirty="0"/>
              <a:t>Transaction Pool</a:t>
            </a:r>
            <a:endParaRPr lang="zh-CN" altLang="en-US" dirty="0"/>
          </a:p>
        </p:txBody>
      </p:sp>
    </p:spTree>
    <p:extLst>
      <p:ext uri="{BB962C8B-B14F-4D97-AF65-F5344CB8AC3E}">
        <p14:creationId xmlns:p14="http://schemas.microsoft.com/office/powerpoint/2010/main" val="473333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PPT模板" id="{1E7FB36B-C369-4F7A-8526-B8C65BB6DCA9}" vid="{AC03C7E2-E2E1-4A63-8136-348E7E6766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交大PPT模板</Template>
  <TotalTime>292</TotalTime>
  <Words>1499</Words>
  <Application>Microsoft Office PowerPoint</Application>
  <PresentationFormat>全屏显示(4:3)</PresentationFormat>
  <Paragraphs>253</Paragraphs>
  <Slides>37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等线</vt:lpstr>
      <vt:lpstr>等线 Light</vt:lpstr>
      <vt:lpstr>微软雅黑</vt:lpstr>
      <vt:lpstr>Arial</vt:lpstr>
      <vt:lpstr>Calibri</vt:lpstr>
      <vt:lpstr>2016-VI主题-蓝</vt:lpstr>
      <vt:lpstr>An Introduction to Substrate From Polkadot to Substrate</vt:lpstr>
      <vt:lpstr>A quick review of blockchains</vt:lpstr>
      <vt:lpstr>Substrate</vt:lpstr>
      <vt:lpstr>Architecture of a Substrate Node</vt:lpstr>
      <vt:lpstr>Architecture of a Substrate Client</vt:lpstr>
      <vt:lpstr>Architecture of a Substrate Client</vt:lpstr>
      <vt:lpstr>Substrate Consensus</vt:lpstr>
      <vt:lpstr>The Substrate Runtime</vt:lpstr>
      <vt:lpstr>Transaction Pool</vt:lpstr>
      <vt:lpstr>Transaction Pool</vt:lpstr>
      <vt:lpstr>Transaction Lifecycle</vt:lpstr>
      <vt:lpstr>Transaction Pool</vt:lpstr>
      <vt:lpstr>目录 Contents</vt:lpstr>
      <vt:lpstr>目录 Contents</vt:lpstr>
      <vt:lpstr>关于模板的使用说明</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Substrate</dc:title>
  <dc:creator>Wang Kaixuan</dc:creator>
  <cp:lastModifiedBy>Wang Kaixuan</cp:lastModifiedBy>
  <cp:revision>9</cp:revision>
  <dcterms:created xsi:type="dcterms:W3CDTF">2020-12-15T11:13:36Z</dcterms:created>
  <dcterms:modified xsi:type="dcterms:W3CDTF">2020-12-30T13:21:17Z</dcterms:modified>
</cp:coreProperties>
</file>